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9" r:id="rId2"/>
    <p:sldMasterId id="2147483648" r:id="rId3"/>
    <p:sldMasterId id="2147483651" r:id="rId4"/>
  </p:sldMasterIdLst>
  <p:notesMasterIdLst>
    <p:notesMasterId r:id="rId17"/>
  </p:notesMasterIdLst>
  <p:sldIdLst>
    <p:sldId id="256" r:id="rId5"/>
    <p:sldId id="398" r:id="rId6"/>
    <p:sldId id="495" r:id="rId7"/>
    <p:sldId id="492" r:id="rId8"/>
    <p:sldId id="494" r:id="rId9"/>
    <p:sldId id="493" r:id="rId10"/>
    <p:sldId id="485" r:id="rId11"/>
    <p:sldId id="487" r:id="rId12"/>
    <p:sldId id="488" r:id="rId13"/>
    <p:sldId id="491" r:id="rId14"/>
    <p:sldId id="489" r:id="rId15"/>
    <p:sldId id="420" r:id="rId16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99FF"/>
    <a:srgbClr val="43C4E8"/>
    <a:srgbClr val="0D2B88"/>
    <a:srgbClr val="CCECFF"/>
    <a:srgbClr val="2FC9A5"/>
    <a:srgbClr val="CC0000"/>
    <a:srgbClr val="9999FF"/>
    <a:srgbClr val="FEFE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81" autoAdjust="0"/>
    <p:restoredTop sz="83589" autoAdjust="0"/>
  </p:normalViewPr>
  <p:slideViewPr>
    <p:cSldViewPr snapToGrid="0">
      <p:cViewPr>
        <p:scale>
          <a:sx n="75" d="100"/>
          <a:sy n="75" d="100"/>
        </p:scale>
        <p:origin x="-2880" y="-504"/>
      </p:cViewPr>
      <p:guideLst>
        <p:guide orient="horz" pos="584"/>
        <p:guide pos="1340"/>
      </p:guideLst>
    </p:cSldViewPr>
  </p:slideViewPr>
  <p:outlineViewPr>
    <p:cViewPr>
      <p:scale>
        <a:sx n="33" d="100"/>
        <a:sy n="33" d="100"/>
      </p:scale>
      <p:origin x="0" y="5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59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B15F3E-E3AD-45FE-9E12-A98237324D0F}" type="datetimeFigureOut">
              <a:rPr lang="es-AR"/>
              <a:pPr>
                <a:defRPr/>
              </a:pPr>
              <a:t>01/03/2019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FB3B82-FA36-4B40-841E-65B9B04AC11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Dejamos</a:t>
            </a:r>
            <a:r>
              <a:rPr lang="es-ES" baseline="0" dirty="0" smtClean="0"/>
              <a:t> que las pernas </a:t>
            </a:r>
            <a:r>
              <a:rPr lang="es-ES" baseline="0" dirty="0" err="1" smtClean="0"/>
              <a:t>respodan</a:t>
            </a:r>
            <a:r>
              <a:rPr lang="es-ES" baseline="0" dirty="0" smtClean="0"/>
              <a:t> y tiren idea, y en la </a:t>
            </a:r>
            <a:r>
              <a:rPr lang="es-ES" baseline="0" dirty="0" err="1" smtClean="0"/>
              <a:t>proxima</a:t>
            </a:r>
            <a:r>
              <a:rPr lang="es-ES" baseline="0" dirty="0" smtClean="0"/>
              <a:t> filmina enumeramos las respuestas  que seguramente digan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FB3B82-FA36-4B40-841E-65B9B04AC11C}" type="slidenum">
              <a:rPr lang="es-AR" smtClean="0"/>
              <a:pPr>
                <a:defRPr/>
              </a:pPr>
              <a:t>2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es-ES" dirty="0" smtClean="0"/>
              <a:t>En </a:t>
            </a:r>
            <a:r>
              <a:rPr lang="en-US" altLang="es-ES" dirty="0" err="1" smtClean="0"/>
              <a:t>esta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filmina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hablamos</a:t>
            </a:r>
            <a:r>
              <a:rPr lang="en-US" altLang="es-ES" baseline="0" dirty="0" smtClean="0"/>
              <a:t> </a:t>
            </a:r>
            <a:r>
              <a:rPr lang="en-US" altLang="es-ES" baseline="0" dirty="0" err="1" smtClean="0"/>
              <a:t>exclusivamente</a:t>
            </a:r>
            <a:r>
              <a:rPr lang="en-US" altLang="es-ES" baseline="0" dirty="0" smtClean="0"/>
              <a:t> de los </a:t>
            </a:r>
            <a:r>
              <a:rPr lang="en-US" altLang="es-ES" baseline="0" dirty="0" err="1" smtClean="0"/>
              <a:t>envases</a:t>
            </a:r>
            <a:r>
              <a:rPr lang="en-US" altLang="es-ES" baseline="0" dirty="0" smtClean="0"/>
              <a:t> y </a:t>
            </a:r>
            <a:r>
              <a:rPr lang="en-US" altLang="es-ES" baseline="0" dirty="0" err="1" smtClean="0"/>
              <a:t>las</a:t>
            </a:r>
            <a:r>
              <a:rPr lang="en-US" altLang="es-ES" baseline="0" dirty="0" smtClean="0"/>
              <a:t> </a:t>
            </a:r>
            <a:r>
              <a:rPr lang="en-US" altLang="es-ES" baseline="0" dirty="0" err="1" smtClean="0"/>
              <a:t>artes</a:t>
            </a:r>
            <a:r>
              <a:rPr lang="en-US" altLang="es-ES" baseline="0" dirty="0" smtClean="0"/>
              <a:t> de nuestro </a:t>
            </a:r>
            <a:r>
              <a:rPr lang="en-US" altLang="es-ES" baseline="0" dirty="0" err="1" smtClean="0"/>
              <a:t>programa</a:t>
            </a:r>
            <a:r>
              <a:rPr lang="en-US" altLang="es-ES" baseline="0" dirty="0" smtClean="0"/>
              <a:t>.</a:t>
            </a:r>
            <a:endParaRPr lang="en-US" altLang="es-E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B6B1-DD75-4D37-BFE4-56FF231316DF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1B61F-5EA7-4579-A541-75FB3794F3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9DF9-4E35-409E-AF47-B57705BC04EE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FA82-538F-4384-AD9E-D18A21DF92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23888"/>
            <a:ext cx="2163762" cy="5553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350" y="623888"/>
            <a:ext cx="6338888" cy="555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2488E-6707-4226-B952-2A91B9F3FB78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73AA7-F429-4CC6-BC86-1383EFA1BE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C7E95-32AC-4D8D-B388-43E591E73162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D700F-BBC4-49C7-8F1D-57E369ADE1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FFA61-36C9-492E-8FA9-B9158C6174C0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8EF2A-0064-40F0-98E9-5169586E50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88603-839F-441B-8129-5C123E32CB71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90C4F-F1AD-4706-B72B-6F3A66B36C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95F10-6847-4CCC-9CD8-F816CEBEE88B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868D5-779E-4FA9-8442-4B8BB611E3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CCDEA-D767-4CBF-8A0C-67827E052411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33820-2708-4097-B0A7-BCB1F78DA3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3BA9A-763E-4F87-A19E-0EF94C505B5E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FAB9F-C52E-4907-8652-97F301FDCE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796F3-2758-4126-B4F0-F72C834930B7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8F689-63C9-42C0-83ED-928C95B5D2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1993E-0352-4684-BACE-52AAE06495E1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BC522-6677-496F-8B10-A5460B214A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F4852-73FE-4549-A979-6589518C8BAC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CC62C-55E9-4305-B0EF-6ED872DED3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BA488-6F3A-4080-87C2-FB276BFC606A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1F67-1AB2-4B06-8802-A6550239BE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529CD-FB02-424E-BD85-A767DCB404F7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87601-17E0-4E39-BA69-BDF1DB02EF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63600"/>
            <a:ext cx="2286000" cy="5262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63600"/>
            <a:ext cx="6705600" cy="5262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BAF4E-871C-4E43-931B-E5101B215160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1222E-7330-431B-BF3E-691E55CEB5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56D0D-1E0E-47BE-A744-BDD453536B66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7676D-E196-40AD-B836-6613D7643A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3423A-46F3-4387-8E71-EE0258706AD6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E2E92-0F28-4D8C-BBF9-6273BEA2C2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C7103-EA3B-4339-AF67-C94F7F2E69ED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7FEC6-D2DF-4CCC-8177-31FB332DE0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5E13-F01A-4791-9BCE-9CE0314D9C1D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2633-2EBB-45A9-9A0C-849259A69A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54263-2858-46EE-A400-60DB3B1744F1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A09E-A9AF-44FB-BD49-B646BC3580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82AE9-EC66-4D2F-AB89-B13764DE0C0D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E8990-F76C-47F8-96CD-45EA7FAC90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003E0-19D2-4885-A494-70F55D38BAC2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F3309-DD0C-4F3D-8573-021EBC040E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69DE8-B663-4768-9FA6-3D738EEDB615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5717A-1CC7-4E3D-BC27-BFA761F4F0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BAEAA-7F24-4ABE-8836-3C8E5AC82DED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6F669-F894-49A8-A1C6-03371051B4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9B071-6428-4835-B7C4-13C15C0E6BFC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80169-9DC7-4B4D-B542-3AAA3B7804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74E6D-A21B-447D-8903-541C006B1B5F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2D35C-80D9-4F49-95EF-304F56C0EC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3C9B5-9E85-48F5-A30C-D6273B598D72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A3E70-4107-4C76-8899-83C4D25737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4832350"/>
            <a:ext cx="2743200" cy="134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75000" y="4832350"/>
            <a:ext cx="2743200" cy="134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1F642-AF98-463A-9CF6-5950FE35994D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D913C-9700-47CC-9DEE-944153BEA8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137A0-22C2-4856-A3FA-3878A750BC4E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EAB1E-E6DB-49F7-8474-8175424D3F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6B6C4-227E-4E40-99B1-B5221AE42BE9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F12CF-1021-435E-BE8E-36697D9042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FD8BC-462E-4D41-8BBB-9C591C7AA64E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6BC8B-695A-458A-9B53-DBA44E0570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E962-4BA9-4917-900B-730AC1AEFAD2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57587-D46F-405E-9321-089D2B24CD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03C91-313C-4F89-BC25-1D9CEA2E1908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85679-43D4-4C57-BD9C-60D920C891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089650"/>
          </a:xfrm>
          <a:prstGeom prst="rect">
            <a:avLst/>
          </a:prstGeom>
          <a:solidFill>
            <a:srgbClr val="0D2B8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2878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0350" y="623888"/>
            <a:ext cx="86550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Título 1 Arial 60 negrita</a:t>
            </a:r>
            <a:br>
              <a:rPr lang="es-ES" altLang="es-ES" smtClean="0"/>
            </a:br>
            <a:r>
              <a:rPr lang="es-ES" altLang="es-ES" smtClean="0"/>
              <a:t>justificado izquierda</a:t>
            </a:r>
            <a:br>
              <a:rPr lang="es-ES" altLang="es-ES" smtClean="0"/>
            </a:br>
            <a:endParaRPr lang="es-ES" altLang="es-E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4832350"/>
            <a:ext cx="56388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altLang="es-ES" smtClean="0"/>
              <a:t>Nombre autor Arial 24 negrita</a:t>
            </a:r>
            <a:endParaRPr lang="es-ES" altLang="es-ES" smtClean="0"/>
          </a:p>
          <a:p>
            <a:pPr lvl="0"/>
            <a:r>
              <a:rPr lang="es-ES" altLang="es-ES" smtClean="0"/>
              <a:t>Fecha / Area o Sector  Arial 24 normal</a:t>
            </a:r>
          </a:p>
          <a:p>
            <a:pPr lvl="4"/>
            <a:endParaRPr lang="es-ES" altLang="es-ES" smtClean="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86A030E7-93F8-470B-88FB-1A901B046F83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AB5E12E-7380-40FD-A3E6-3A0E361019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74650" y="4584700"/>
            <a:ext cx="8428038" cy="269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5" dist="19939" dir="63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3" name="Picture 12" descr="PI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EEECE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EEECE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EEECE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EEECE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EEECE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000" b="1">
          <a:solidFill>
            <a:srgbClr val="EEECE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000" b="1">
          <a:solidFill>
            <a:srgbClr val="EEECE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000" b="1">
          <a:solidFill>
            <a:srgbClr val="EEECE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000" b="1">
          <a:solidFill>
            <a:srgbClr val="EEECE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EEECE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089650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63600"/>
            <a:ext cx="914400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AR" altLang="es-ES" smtClean="0"/>
              <a:t>Separador Tema 1 Arial 66 negrita may/min (centrado)</a:t>
            </a:r>
            <a:endParaRPr lang="es-ES" altLang="es-ES" smtClean="0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B9A7BD95-B6A0-4167-AA6E-25DF55BD2F91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1E61AE-9753-4501-ABE2-53C38EA675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3319" name="Picture 7" descr="PI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rgbClr val="EEECE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rgbClr val="EEECE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rgbClr val="EEECE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rgbClr val="EEECE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rgbClr val="EEECE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 b="1">
          <a:solidFill>
            <a:srgbClr val="EEECE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 b="1">
          <a:solidFill>
            <a:srgbClr val="EEECE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 b="1">
          <a:solidFill>
            <a:srgbClr val="EEECE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 b="1">
          <a:solidFill>
            <a:srgbClr val="EEECE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PIE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374650" y="652463"/>
            <a:ext cx="8394700" cy="1587"/>
          </a:xfrm>
          <a:prstGeom prst="line">
            <a:avLst/>
          </a:prstGeom>
          <a:noFill/>
          <a:ln w="25400">
            <a:solidFill>
              <a:srgbClr val="0D2B88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560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165100"/>
            <a:ext cx="8788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AR" altLang="es-ES" smtClean="0"/>
              <a:t>TÍTULO TEMA 1 ARIAL 26 NEGRITA MAYUSCULA</a:t>
            </a:r>
            <a:endParaRPr lang="es-ES" altLang="es-ES" smtClean="0"/>
          </a:p>
        </p:txBody>
      </p:sp>
      <p:sp>
        <p:nvSpPr>
          <p:cNvPr id="2560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1100" y="1181100"/>
            <a:ext cx="7683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TÍTULO LISTADO</a:t>
            </a:r>
          </a:p>
          <a:p>
            <a:pPr lvl="0"/>
            <a:r>
              <a:rPr lang="es-AR" altLang="es-ES" smtClean="0"/>
              <a:t>MAYÚSCULA ARIAL 24 NEGRITA</a:t>
            </a:r>
          </a:p>
          <a:p>
            <a:pPr lvl="0"/>
            <a:endParaRPr lang="es-ES" altLang="es-ES" smtClean="0"/>
          </a:p>
          <a:p>
            <a:pPr lvl="1"/>
            <a:r>
              <a:rPr lang="es-ES" altLang="es-ES" smtClean="0"/>
              <a:t>Título Arial 24 negrita may/min</a:t>
            </a:r>
          </a:p>
          <a:p>
            <a:pPr lvl="2"/>
            <a:r>
              <a:rPr lang="es-ES" altLang="es-ES" smtClean="0"/>
              <a:t>Arial 20. Las palabras se resaltan con negrita </a:t>
            </a:r>
          </a:p>
          <a:p>
            <a:pPr lvl="2"/>
            <a:r>
              <a:rPr lang="es-ES" altLang="es-ES" smtClean="0"/>
              <a:t>o con bloque color detrás</a:t>
            </a:r>
          </a:p>
          <a:p>
            <a:pPr lvl="1"/>
            <a:r>
              <a:rPr lang="es-ES" altLang="es-ES" smtClean="0"/>
              <a:t>Título Arial 24 negrita may/min</a:t>
            </a:r>
          </a:p>
          <a:p>
            <a:pPr lvl="2"/>
            <a:r>
              <a:rPr lang="es-ES" altLang="es-ES" smtClean="0"/>
              <a:t>Arial 20. Las palabras se resaltan con negrita </a:t>
            </a:r>
          </a:p>
          <a:p>
            <a:pPr lvl="2"/>
            <a:r>
              <a:rPr lang="es-ES" altLang="es-ES" smtClean="0"/>
              <a:t>o con bloque color detrás</a:t>
            </a:r>
          </a:p>
          <a:p>
            <a:pPr lvl="2"/>
            <a:endParaRPr lang="es-AR" altLang="es-ES" smtClean="0"/>
          </a:p>
          <a:p>
            <a:pPr lvl="2"/>
            <a:endParaRPr lang="es-ES" altLang="es-E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0D2B88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D2B8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D2B8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D2B8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D2B8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457200" indent="-457200" algn="l" rtl="0" eaLnBrk="0" fontAlgn="base" hangingPunct="0">
        <a:lnSpc>
          <a:spcPct val="70000"/>
        </a:lnSpc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990600" indent="-533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AutoNum type="arabicPeriod"/>
        <a:defRPr sz="2400" b="1" kern="1200">
          <a:solidFill>
            <a:srgbClr val="0D2B88"/>
          </a:solidFill>
          <a:latin typeface="Arial" charset="0"/>
          <a:ea typeface="+mn-ea"/>
          <a:cs typeface="+mn-cs"/>
        </a:defRPr>
      </a:lvl2pPr>
      <a:lvl3pPr marL="1371600" indent="-457200" algn="l" rtl="0" eaLnBrk="0" fontAlgn="base" hangingPunct="0">
        <a:lnSpc>
          <a:spcPct val="70000"/>
        </a:lnSpc>
        <a:spcBef>
          <a:spcPct val="20000"/>
        </a:spcBef>
        <a:spcAft>
          <a:spcPct val="0"/>
        </a:spcAft>
        <a:buFont typeface="Arial" charset="0"/>
        <a:buAutoNum type="alphaLcPeriod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1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8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Muchas gracias</a:t>
            </a:r>
            <a:br>
              <a:rPr lang="es-ES" altLang="es-ES" smtClean="0"/>
            </a:br>
            <a:endParaRPr lang="es-ES" altLang="es-ES" smtClean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B849CE09-066E-4EED-B9A0-B2614E71E103}" type="datetimeFigureOut">
              <a:rPr lang="es-ES"/>
              <a:pPr>
                <a:defRPr/>
              </a:pPr>
              <a:t>01/03/2019</a:t>
            </a:fld>
            <a:endParaRPr lang="es-E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DF02FF8-6C0F-4515-BD4E-42AE88F209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28679" name="Picture 15" descr="PI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EEECE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EEECE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EEECE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EEECE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EEECE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 b="1">
          <a:solidFill>
            <a:srgbClr val="EEECE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 b="1">
          <a:solidFill>
            <a:srgbClr val="EEECE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 b="1">
          <a:solidFill>
            <a:srgbClr val="EEECE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 b="1">
          <a:solidFill>
            <a:srgbClr val="EEECE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nic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6" y="0"/>
            <a:ext cx="9115374" cy="6858000"/>
          </a:xfrm>
          <a:prstGeom prst="rect">
            <a:avLst/>
          </a:prstGeom>
        </p:spPr>
      </p:pic>
      <p:sp>
        <p:nvSpPr>
          <p:cNvPr id="41986" name="1 Título"/>
          <p:cNvSpPr>
            <a:spLocks/>
          </p:cNvSpPr>
          <p:nvPr/>
        </p:nvSpPr>
        <p:spPr bwMode="auto">
          <a:xfrm>
            <a:off x="0" y="508000"/>
            <a:ext cx="91440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AR" altLang="es-ES" sz="5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Envases - </a:t>
            </a:r>
            <a:r>
              <a:rPr lang="es-ES" altLang="es-ES" sz="5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Trazabilidad</a:t>
            </a:r>
            <a:endParaRPr lang="es-ES" altLang="es-ES" sz="50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/>
            <a:endParaRPr lang="es-ES" sz="5400" b="1" dirty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r"/>
            <a:endParaRPr lang="es-ES" sz="40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s-ES" sz="40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es-ES" sz="3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CUMAPS </a:t>
            </a:r>
          </a:p>
          <a:p>
            <a:pPr algn="r"/>
            <a:r>
              <a:rPr lang="es-ES" sz="3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Curso</a:t>
            </a:r>
            <a:r>
              <a:rPr lang="es-ES" sz="3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Ciclo de </a:t>
            </a:r>
            <a:r>
              <a:rPr lang="es-ES" sz="3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Gestión</a:t>
            </a:r>
            <a:r>
              <a:rPr lang="es-ES" sz="3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3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</a:t>
            </a:r>
            <a:r>
              <a:rPr lang="es-ES" sz="3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3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Medicamento</a:t>
            </a:r>
            <a:endParaRPr lang="es-ES" sz="3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/>
            <a:endParaRPr lang="es-ES" altLang="es-E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68300" y="0"/>
            <a:ext cx="8775700" cy="6089650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61443" name="1 Título"/>
          <p:cNvSpPr>
            <a:spLocks/>
          </p:cNvSpPr>
          <p:nvPr/>
        </p:nvSpPr>
        <p:spPr bwMode="auto">
          <a:xfrm>
            <a:off x="430213" y="1250950"/>
            <a:ext cx="89693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" altLang="es-ES" sz="44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s-ES" altLang="es-ES" sz="4400" b="1">
                <a:solidFill>
                  <a:schemeClr val="bg1"/>
                </a:solidFill>
                <a:latin typeface="Calibri" pitchFamily="34" charset="0"/>
              </a:rPr>
            </a:br>
            <a:r>
              <a:rPr lang="es-ES" altLang="es-ES" sz="66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s-ES" altLang="es-ES" sz="6600" b="1">
                <a:solidFill>
                  <a:schemeClr val="bg1"/>
                </a:solidFill>
                <a:latin typeface="Calibri" pitchFamily="34" charset="0"/>
              </a:rPr>
            </a:br>
            <a:endParaRPr lang="es-ES" altLang="es-ES" sz="6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444" name="2 Marcador de contenido"/>
          <p:cNvSpPr>
            <a:spLocks/>
          </p:cNvSpPr>
          <p:nvPr/>
        </p:nvSpPr>
        <p:spPr bwMode="auto">
          <a:xfrm>
            <a:off x="0" y="2359025"/>
            <a:ext cx="91440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s-AR" altLang="es-ES" sz="6600" b="1">
                <a:solidFill>
                  <a:schemeClr val="bg1"/>
                </a:solidFill>
                <a:latin typeface="Tahoma" pitchFamily="34" charset="0"/>
              </a:rPr>
              <a:t>TRAZABILIDAD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s-ES" altLang="es-ES" sz="660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Título"/>
          <p:cNvSpPr>
            <a:spLocks/>
          </p:cNvSpPr>
          <p:nvPr/>
        </p:nvSpPr>
        <p:spPr bwMode="auto">
          <a:xfrm>
            <a:off x="596900" y="787400"/>
            <a:ext cx="8229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r>
              <a:rPr lang="es-AR" altLang="es-ES" sz="2800" b="1">
                <a:solidFill>
                  <a:srgbClr val="0D2B88"/>
                </a:solidFill>
                <a:latin typeface="Tahoma" pitchFamily="34" charset="0"/>
              </a:rPr>
              <a:t>Novedades en Trazabilidad</a:t>
            </a:r>
            <a:endParaRPr lang="es-ES" altLang="es-ES" sz="2800" b="1">
              <a:solidFill>
                <a:srgbClr val="0D2B88"/>
              </a:solidFill>
              <a:latin typeface="Tahoma" pitchFamily="34" charset="0"/>
            </a:endParaRPr>
          </a:p>
        </p:txBody>
      </p:sp>
      <p:sp>
        <p:nvSpPr>
          <p:cNvPr id="62467" name="5 CuadroTexto"/>
          <p:cNvSpPr txBox="1">
            <a:spLocks noChangeArrowheads="1"/>
          </p:cNvSpPr>
          <p:nvPr/>
        </p:nvSpPr>
        <p:spPr bwMode="auto">
          <a:xfrm>
            <a:off x="1731963" y="1306513"/>
            <a:ext cx="73961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es-AR" sz="2000">
                <a:latin typeface="Tahoma" pitchFamily="34" charset="0"/>
              </a:rPr>
              <a:t>Incorporación de los </a:t>
            </a:r>
            <a:r>
              <a:rPr lang="es-AR" sz="2000" b="1">
                <a:latin typeface="Tahoma" pitchFamily="34" charset="0"/>
              </a:rPr>
              <a:t>estándares</a:t>
            </a:r>
            <a:r>
              <a:rPr lang="es-AR" sz="2000">
                <a:latin typeface="Tahoma" pitchFamily="34" charset="0"/>
              </a:rPr>
              <a:t> globales de identificación:</a:t>
            </a:r>
          </a:p>
          <a:p>
            <a:pPr marL="1047750" lvl="1" indent="-342900" eaLnBrk="0" hangingPunct="0">
              <a:spcAft>
                <a:spcPct val="10000"/>
              </a:spcAft>
              <a:buFont typeface="Wingdings" pitchFamily="2" charset="2"/>
              <a:buChar char="ü"/>
            </a:pPr>
            <a:r>
              <a:rPr lang="es-AR" sz="2000" b="1">
                <a:latin typeface="Tahoma" pitchFamily="34" charset="0"/>
              </a:rPr>
              <a:t>GTIN</a:t>
            </a:r>
            <a:r>
              <a:rPr lang="es-AR" sz="2000">
                <a:latin typeface="Tahoma" pitchFamily="34" charset="0"/>
              </a:rPr>
              <a:t> (Global Trade Identificatión Number) para productos: </a:t>
            </a:r>
            <a:r>
              <a:rPr lang="es-AR" sz="2000">
                <a:solidFill>
                  <a:srgbClr val="000066"/>
                </a:solidFill>
                <a:latin typeface="Tahoma" pitchFamily="34" charset="0"/>
              </a:rPr>
              <a:t>incorporados en LPI FEAPS 83-B y obligatorios por Disp. ANMAT</a:t>
            </a:r>
            <a:r>
              <a:rPr lang="es-AR" sz="2000">
                <a:latin typeface="Tahoma" pitchFamily="34" charset="0"/>
              </a:rPr>
              <a:t>.-</a:t>
            </a:r>
          </a:p>
        </p:txBody>
      </p:sp>
      <p:sp>
        <p:nvSpPr>
          <p:cNvPr id="62468" name="Oval 11"/>
          <p:cNvSpPr>
            <a:spLocks noChangeArrowheads="1"/>
          </p:cNvSpPr>
          <p:nvPr/>
        </p:nvSpPr>
        <p:spPr bwMode="auto">
          <a:xfrm>
            <a:off x="1060450" y="1262063"/>
            <a:ext cx="671513" cy="671512"/>
          </a:xfrm>
          <a:prstGeom prst="ellipse">
            <a:avLst/>
          </a:prstGeom>
          <a:solidFill>
            <a:srgbClr val="0D2B8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s-ES">
              <a:ea typeface="MS PGothic"/>
              <a:cs typeface="MS PGothic"/>
            </a:endParaRPr>
          </a:p>
        </p:txBody>
      </p:sp>
      <p:sp>
        <p:nvSpPr>
          <p:cNvPr id="62469" name="Text Box 17"/>
          <p:cNvSpPr txBox="1">
            <a:spLocks noChangeArrowheads="1"/>
          </p:cNvSpPr>
          <p:nvPr/>
        </p:nvSpPr>
        <p:spPr bwMode="auto">
          <a:xfrm>
            <a:off x="1181100" y="1281113"/>
            <a:ext cx="428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3200">
                <a:solidFill>
                  <a:schemeClr val="bg1"/>
                </a:solidFill>
                <a:latin typeface="Tahoma" pitchFamily="34" charset="0"/>
                <a:ea typeface="MS PGothic"/>
                <a:cs typeface="MS PGothic"/>
              </a:rPr>
              <a:t>A</a:t>
            </a:r>
            <a:endParaRPr lang="es-ES" altLang="es-ES" sz="3200">
              <a:solidFill>
                <a:schemeClr val="bg1"/>
              </a:solidFill>
              <a:latin typeface="Tahoma" pitchFamily="34" charset="0"/>
              <a:ea typeface="MS PGothic"/>
              <a:cs typeface="MS PGothic"/>
            </a:endParaRPr>
          </a:p>
        </p:txBody>
      </p:sp>
      <p:sp>
        <p:nvSpPr>
          <p:cNvPr id="62470" name="Oval 11"/>
          <p:cNvSpPr>
            <a:spLocks noChangeArrowheads="1"/>
          </p:cNvSpPr>
          <p:nvPr/>
        </p:nvSpPr>
        <p:spPr bwMode="auto">
          <a:xfrm>
            <a:off x="1060450" y="2667000"/>
            <a:ext cx="671513" cy="671513"/>
          </a:xfrm>
          <a:prstGeom prst="ellipse">
            <a:avLst/>
          </a:prstGeom>
          <a:solidFill>
            <a:srgbClr val="0D2B8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s-ES">
              <a:ea typeface="MS PGothic"/>
              <a:cs typeface="MS PGothic"/>
            </a:endParaRPr>
          </a:p>
        </p:txBody>
      </p:sp>
      <p:sp>
        <p:nvSpPr>
          <p:cNvPr id="62471" name="Text Box 17"/>
          <p:cNvSpPr txBox="1">
            <a:spLocks noChangeArrowheads="1"/>
          </p:cNvSpPr>
          <p:nvPr/>
        </p:nvSpPr>
        <p:spPr bwMode="auto">
          <a:xfrm>
            <a:off x="1181100" y="2686050"/>
            <a:ext cx="423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3200">
                <a:solidFill>
                  <a:schemeClr val="bg1"/>
                </a:solidFill>
                <a:latin typeface="Tahoma" pitchFamily="34" charset="0"/>
                <a:ea typeface="MS PGothic"/>
                <a:cs typeface="MS PGothic"/>
              </a:rPr>
              <a:t>B</a:t>
            </a:r>
            <a:endParaRPr lang="es-ES" altLang="es-ES" sz="3200">
              <a:solidFill>
                <a:schemeClr val="bg1"/>
              </a:solidFill>
              <a:latin typeface="Tahoma" pitchFamily="34" charset="0"/>
              <a:ea typeface="MS PGothic"/>
              <a:cs typeface="MS PGothic"/>
            </a:endParaRPr>
          </a:p>
        </p:txBody>
      </p:sp>
      <p:sp>
        <p:nvSpPr>
          <p:cNvPr id="62472" name="Oval 11"/>
          <p:cNvSpPr>
            <a:spLocks noChangeArrowheads="1"/>
          </p:cNvSpPr>
          <p:nvPr/>
        </p:nvSpPr>
        <p:spPr bwMode="auto">
          <a:xfrm>
            <a:off x="1082675" y="5205413"/>
            <a:ext cx="671513" cy="671512"/>
          </a:xfrm>
          <a:prstGeom prst="ellipse">
            <a:avLst/>
          </a:prstGeom>
          <a:solidFill>
            <a:srgbClr val="0D2B8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s-ES">
              <a:ea typeface="MS PGothic"/>
              <a:cs typeface="MS PGothic"/>
            </a:endParaRPr>
          </a:p>
        </p:txBody>
      </p:sp>
      <p:sp>
        <p:nvSpPr>
          <p:cNvPr id="62473" name="Text Box 17"/>
          <p:cNvSpPr txBox="1">
            <a:spLocks noChangeArrowheads="1"/>
          </p:cNvSpPr>
          <p:nvPr/>
        </p:nvSpPr>
        <p:spPr bwMode="auto">
          <a:xfrm>
            <a:off x="1168400" y="5235575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3200">
                <a:solidFill>
                  <a:schemeClr val="bg1"/>
                </a:solidFill>
                <a:ea typeface="MS PGothic"/>
                <a:cs typeface="MS PGothic"/>
              </a:rPr>
              <a:t>C</a:t>
            </a:r>
            <a:endParaRPr lang="es-ES" altLang="es-ES" sz="3200">
              <a:solidFill>
                <a:schemeClr val="bg1"/>
              </a:solidFill>
              <a:ea typeface="MS PGothic"/>
              <a:cs typeface="MS PGothic"/>
            </a:endParaRPr>
          </a:p>
        </p:txBody>
      </p:sp>
      <p:sp>
        <p:nvSpPr>
          <p:cNvPr id="62474" name="2 Rectángulo"/>
          <p:cNvSpPr>
            <a:spLocks noChangeArrowheads="1"/>
          </p:cNvSpPr>
          <p:nvPr/>
        </p:nvSpPr>
        <p:spPr bwMode="auto">
          <a:xfrm>
            <a:off x="1754188" y="2792413"/>
            <a:ext cx="477837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10000"/>
              </a:spcAft>
            </a:pPr>
            <a:r>
              <a:rPr lang="es-AR" sz="2000">
                <a:latin typeface="Tahoma" pitchFamily="34" charset="0"/>
              </a:rPr>
              <a:t>Información en el código:</a:t>
            </a:r>
          </a:p>
          <a:p>
            <a:pPr marL="1047750" lvl="1" indent="-342900">
              <a:spcAft>
                <a:spcPct val="10000"/>
              </a:spcAft>
              <a:buFont typeface="Wingdings" pitchFamily="2" charset="2"/>
              <a:buChar char="ü"/>
            </a:pPr>
            <a:r>
              <a:rPr lang="es-AR" sz="2000">
                <a:latin typeface="Tahoma" pitchFamily="34" charset="0"/>
              </a:rPr>
              <a:t>GTIN</a:t>
            </a:r>
          </a:p>
          <a:p>
            <a:pPr marL="1047750" lvl="1" indent="-342900">
              <a:spcAft>
                <a:spcPct val="10000"/>
              </a:spcAft>
              <a:buFont typeface="Wingdings" pitchFamily="2" charset="2"/>
              <a:buChar char="ü"/>
            </a:pPr>
            <a:r>
              <a:rPr lang="es-AR" sz="2000">
                <a:latin typeface="Tahoma" pitchFamily="34" charset="0"/>
              </a:rPr>
              <a:t>Si corresponde: número seriado</a:t>
            </a:r>
          </a:p>
          <a:p>
            <a:pPr marL="1047750" lvl="1" indent="-342900">
              <a:spcAft>
                <a:spcPct val="10000"/>
              </a:spcAft>
              <a:buFont typeface="Wingdings" pitchFamily="2" charset="2"/>
              <a:buChar char="ü"/>
            </a:pPr>
            <a:r>
              <a:rPr lang="es-AR" sz="2000">
                <a:latin typeface="Tahoma" pitchFamily="34" charset="0"/>
              </a:rPr>
              <a:t>Lote</a:t>
            </a:r>
          </a:p>
          <a:p>
            <a:pPr marL="1047750" lvl="1" indent="-342900">
              <a:spcAft>
                <a:spcPct val="10000"/>
              </a:spcAft>
              <a:buFont typeface="Wingdings" pitchFamily="2" charset="2"/>
              <a:buChar char="ü"/>
            </a:pPr>
            <a:r>
              <a:rPr lang="es-AR" sz="2000">
                <a:latin typeface="Tahoma" pitchFamily="34" charset="0"/>
              </a:rPr>
              <a:t>Vencimiento</a:t>
            </a:r>
          </a:p>
          <a:p>
            <a:pPr marL="1047750" lvl="1" indent="-342900">
              <a:spcAft>
                <a:spcPct val="10000"/>
              </a:spcAft>
              <a:buFont typeface="Wingdings" pitchFamily="2" charset="2"/>
              <a:buChar char="ü"/>
            </a:pPr>
            <a:r>
              <a:rPr lang="es-AR" sz="2000">
                <a:latin typeface="Tahoma" pitchFamily="34" charset="0"/>
              </a:rPr>
              <a:t>Código Remediar</a:t>
            </a:r>
          </a:p>
          <a:p>
            <a:pPr>
              <a:spcAft>
                <a:spcPct val="10000"/>
              </a:spcAft>
            </a:pPr>
            <a:endParaRPr lang="es-AR" sz="2000">
              <a:latin typeface="Tahoma" pitchFamily="34" charset="0"/>
            </a:endParaRPr>
          </a:p>
        </p:txBody>
      </p:sp>
      <p:sp>
        <p:nvSpPr>
          <p:cNvPr id="62475" name="3 Rectángulo"/>
          <p:cNvSpPr>
            <a:spLocks noChangeArrowheads="1"/>
          </p:cNvSpPr>
          <p:nvPr/>
        </p:nvSpPr>
        <p:spPr bwMode="auto">
          <a:xfrm>
            <a:off x="1200150" y="5330825"/>
            <a:ext cx="5608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47700">
              <a:spcAft>
                <a:spcPct val="10000"/>
              </a:spcAft>
            </a:pPr>
            <a:r>
              <a:rPr lang="es-AR" sz="2000">
                <a:latin typeface="Tahoma" pitchFamily="34" charset="0"/>
              </a:rPr>
              <a:t>Precinto inviolable en los tratamientos</a:t>
            </a:r>
          </a:p>
        </p:txBody>
      </p:sp>
      <p:pic>
        <p:nvPicPr>
          <p:cNvPr id="62476" name="Picture 6" descr="datamatr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70075"/>
            <a:ext cx="8159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7" name="Picture 13" descr="RF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3250" y="2678113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8" name="Picture 12" descr="Codigo GS1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3250" y="4525963"/>
            <a:ext cx="16192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1 Título"/>
          <p:cNvSpPr txBox="1">
            <a:spLocks/>
          </p:cNvSpPr>
          <p:nvPr/>
        </p:nvSpPr>
        <p:spPr bwMode="auto">
          <a:xfrm>
            <a:off x="419100" y="63500"/>
            <a:ext cx="86868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AR" altLang="es-ES" sz="2800">
                <a:solidFill>
                  <a:srgbClr val="669900"/>
                </a:solidFill>
                <a:latin typeface="Tahoma" pitchFamily="34" charset="0"/>
              </a:rPr>
              <a:t>ENVASES</a:t>
            </a:r>
            <a:r>
              <a:rPr lang="es-ES" altLang="es-ES" sz="2800">
                <a:solidFill>
                  <a:srgbClr val="669900"/>
                </a:solidFill>
                <a:latin typeface="Tahoma" pitchFamily="34" charset="0"/>
              </a:rPr>
              <a:t>-TRAZABILIDAD</a:t>
            </a:r>
            <a:endParaRPr lang="en-US" altLang="es-ES" sz="2800">
              <a:solidFill>
                <a:srgbClr val="6699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6184900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035" name="1 Título"/>
          <p:cNvSpPr>
            <a:spLocks/>
          </p:cNvSpPr>
          <p:nvPr/>
        </p:nvSpPr>
        <p:spPr bwMode="auto">
          <a:xfrm>
            <a:off x="430213" y="1250950"/>
            <a:ext cx="89693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" altLang="es-ES" sz="44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s-ES" altLang="es-ES" sz="4400" b="1">
                <a:solidFill>
                  <a:schemeClr val="bg1"/>
                </a:solidFill>
                <a:latin typeface="Calibri" pitchFamily="34" charset="0"/>
              </a:rPr>
            </a:br>
            <a:r>
              <a:rPr lang="es-ES" altLang="es-ES" sz="66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s-ES" altLang="es-ES" sz="6600" b="1">
                <a:solidFill>
                  <a:schemeClr val="bg1"/>
                </a:solidFill>
                <a:latin typeface="Calibri" pitchFamily="34" charset="0"/>
              </a:rPr>
            </a:br>
            <a:endParaRPr lang="es-ES" altLang="es-ES" sz="6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036" name="2 Marcador de contenido"/>
          <p:cNvSpPr>
            <a:spLocks/>
          </p:cNvSpPr>
          <p:nvPr/>
        </p:nvSpPr>
        <p:spPr bwMode="auto">
          <a:xfrm>
            <a:off x="0" y="1724025"/>
            <a:ext cx="91440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es-AR" altLang="es-ES" sz="6600" b="1" dirty="0">
                <a:solidFill>
                  <a:schemeClr val="bg1"/>
                </a:solidFill>
                <a:latin typeface="Tahoma" pitchFamily="34" charset="0"/>
              </a:rPr>
              <a:t>Envases </a:t>
            </a:r>
          </a:p>
          <a:p>
            <a:pPr marL="342900" indent="-342900" algn="ctr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es-AR" altLang="es-ES" sz="6600" b="1" dirty="0">
              <a:solidFill>
                <a:schemeClr val="bg1"/>
              </a:solidFill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s-ES" altLang="es-ES" sz="66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07061" y="3043535"/>
            <a:ext cx="6186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¿Para que sirven?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1000" y="0"/>
            <a:ext cx="8763000" cy="6089650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035" name="1 Título"/>
          <p:cNvSpPr>
            <a:spLocks/>
          </p:cNvSpPr>
          <p:nvPr/>
        </p:nvSpPr>
        <p:spPr bwMode="auto">
          <a:xfrm>
            <a:off x="430213" y="1250950"/>
            <a:ext cx="89693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" altLang="es-ES" sz="44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s-ES" altLang="es-ES" sz="4400" b="1">
                <a:solidFill>
                  <a:schemeClr val="bg1"/>
                </a:solidFill>
                <a:latin typeface="Calibri" pitchFamily="34" charset="0"/>
              </a:rPr>
            </a:br>
            <a:r>
              <a:rPr lang="es-ES" altLang="es-ES" sz="66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s-ES" altLang="es-ES" sz="6600" b="1">
                <a:solidFill>
                  <a:schemeClr val="bg1"/>
                </a:solidFill>
                <a:latin typeface="Calibri" pitchFamily="34" charset="0"/>
              </a:rPr>
            </a:br>
            <a:endParaRPr lang="es-ES" altLang="es-ES" sz="6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036" name="2 Marcador de contenido"/>
          <p:cNvSpPr>
            <a:spLocks/>
          </p:cNvSpPr>
          <p:nvPr/>
        </p:nvSpPr>
        <p:spPr bwMode="auto">
          <a:xfrm>
            <a:off x="0" y="2511425"/>
            <a:ext cx="91440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es-AR" altLang="es-ES" sz="6600" b="1" dirty="0">
              <a:solidFill>
                <a:schemeClr val="bg1"/>
              </a:solidFill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s-ES" altLang="es-ES" sz="66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 rot="19934213">
            <a:off x="-44855" y="1069111"/>
            <a:ext cx="47149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GUARDAR</a:t>
            </a:r>
            <a:endParaRPr lang="es-E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 rot="20991578">
            <a:off x="3986961" y="4383346"/>
            <a:ext cx="4070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CONTENER</a:t>
            </a:r>
            <a:endParaRPr lang="es-E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 rot="898105">
            <a:off x="3211304" y="2014835"/>
            <a:ext cx="5865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TRANSPORTAR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240361" y="2916535"/>
            <a:ext cx="4108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MANTENER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68300" y="0"/>
            <a:ext cx="8775700" cy="6089650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7107" name="1 Título"/>
          <p:cNvSpPr>
            <a:spLocks/>
          </p:cNvSpPr>
          <p:nvPr/>
        </p:nvSpPr>
        <p:spPr bwMode="auto">
          <a:xfrm>
            <a:off x="430213" y="1250950"/>
            <a:ext cx="89693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" altLang="es-ES" sz="44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s-ES" altLang="es-ES" sz="4400" b="1">
                <a:solidFill>
                  <a:schemeClr val="bg1"/>
                </a:solidFill>
                <a:latin typeface="Calibri" pitchFamily="34" charset="0"/>
              </a:rPr>
            </a:br>
            <a:r>
              <a:rPr lang="es-ES" altLang="es-ES" sz="66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s-ES" altLang="es-ES" sz="6600" b="1">
                <a:solidFill>
                  <a:schemeClr val="bg1"/>
                </a:solidFill>
                <a:latin typeface="Calibri" pitchFamily="34" charset="0"/>
              </a:rPr>
            </a:br>
            <a:endParaRPr lang="es-ES" altLang="es-ES" sz="6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108" name="2 Marcador de contenido"/>
          <p:cNvSpPr>
            <a:spLocks/>
          </p:cNvSpPr>
          <p:nvPr/>
        </p:nvSpPr>
        <p:spPr bwMode="auto">
          <a:xfrm>
            <a:off x="0" y="2511425"/>
            <a:ext cx="91440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es-AR" altLang="es-ES" sz="6600" b="1">
                <a:solidFill>
                  <a:schemeClr val="bg1"/>
                </a:solidFill>
                <a:latin typeface="Tahoma" pitchFamily="34" charset="0"/>
              </a:rPr>
              <a:t>Envases I:</a:t>
            </a:r>
          </a:p>
          <a:p>
            <a:pPr marL="342900" indent="-342900" algn="ctr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es-AR" altLang="es-ES" sz="6600" b="1">
                <a:solidFill>
                  <a:schemeClr val="bg1"/>
                </a:solidFill>
                <a:latin typeface="Tahoma" pitchFamily="34" charset="0"/>
              </a:rPr>
              <a:t>Presentaciones</a:t>
            </a:r>
          </a:p>
          <a:p>
            <a:pPr marL="342900" indent="-342900" algn="ctr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es-AR" altLang="es-ES" sz="6600" b="1">
              <a:solidFill>
                <a:schemeClr val="bg1"/>
              </a:solidFill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s-ES" altLang="es-ES" sz="660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Título"/>
          <p:cNvSpPr txBox="1">
            <a:spLocks/>
          </p:cNvSpPr>
          <p:nvPr/>
        </p:nvSpPr>
        <p:spPr bwMode="auto">
          <a:xfrm>
            <a:off x="387350" y="88900"/>
            <a:ext cx="86106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AR" altLang="es-ES" sz="2800">
                <a:solidFill>
                  <a:srgbClr val="669900"/>
                </a:solidFill>
                <a:latin typeface="Tahoma" pitchFamily="34" charset="0"/>
              </a:rPr>
              <a:t>ENVASES I: PRESENTACIONES</a:t>
            </a:r>
            <a:endParaRPr lang="en-US" altLang="es-ES" sz="2800">
              <a:solidFill>
                <a:srgbClr val="669900"/>
              </a:solidFill>
              <a:latin typeface="Tahoma" pitchFamily="34" charset="0"/>
            </a:endParaRPr>
          </a:p>
        </p:txBody>
      </p:sp>
      <p:sp>
        <p:nvSpPr>
          <p:cNvPr id="50179" name="1 Título"/>
          <p:cNvSpPr>
            <a:spLocks/>
          </p:cNvSpPr>
          <p:nvPr/>
        </p:nvSpPr>
        <p:spPr bwMode="auto">
          <a:xfrm>
            <a:off x="342900" y="800100"/>
            <a:ext cx="82296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endParaRPr lang="es-AR" altLang="es-ES" sz="2400" b="1">
              <a:solidFill>
                <a:srgbClr val="6699FF"/>
              </a:solidFill>
            </a:endParaRPr>
          </a:p>
        </p:txBody>
      </p:sp>
      <p:sp>
        <p:nvSpPr>
          <p:cNvPr id="50180" name="5 CuadroTexto"/>
          <p:cNvSpPr txBox="1">
            <a:spLocks noChangeArrowheads="1"/>
          </p:cNvSpPr>
          <p:nvPr/>
        </p:nvSpPr>
        <p:spPr bwMode="auto">
          <a:xfrm>
            <a:off x="569913" y="1841500"/>
            <a:ext cx="8337550" cy="44831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400" dirty="0">
                <a:latin typeface="Tahoma" pitchFamily="34" charset="0"/>
              </a:rPr>
              <a:t>Todas aquellas </a:t>
            </a:r>
            <a:r>
              <a:rPr lang="es-AR" sz="2400" dirty="0">
                <a:solidFill>
                  <a:srgbClr val="CC0000"/>
                </a:solidFill>
                <a:latin typeface="Tahoma" pitchFamily="34" charset="0"/>
              </a:rPr>
              <a:t>especialidades medicinales</a:t>
            </a:r>
            <a:r>
              <a:rPr lang="es-AR" sz="2400" dirty="0">
                <a:latin typeface="Tahoma" pitchFamily="34" charset="0"/>
              </a:rPr>
              <a:t>  cuya condición de venta sea bajo receta deberán contar con un </a:t>
            </a:r>
            <a:r>
              <a:rPr lang="es-AR" sz="2400" dirty="0">
                <a:solidFill>
                  <a:srgbClr val="CC0000"/>
                </a:solidFill>
                <a:latin typeface="Tahoma" pitchFamily="34" charset="0"/>
              </a:rPr>
              <a:t>sistema de seguridad del envase</a:t>
            </a:r>
            <a:r>
              <a:rPr lang="es-AR" sz="2400" dirty="0">
                <a:latin typeface="Tahoma" pitchFamily="34" charset="0"/>
              </a:rPr>
              <a:t>, el cual deberá ser </a:t>
            </a:r>
            <a:r>
              <a:rPr lang="es-AR" sz="2400" dirty="0">
                <a:solidFill>
                  <a:srgbClr val="CC0000"/>
                </a:solidFill>
                <a:latin typeface="Tahoma" pitchFamily="34" charset="0"/>
              </a:rPr>
              <a:t>inviolable </a:t>
            </a:r>
            <a:r>
              <a:rPr lang="es-AR" sz="2400" dirty="0">
                <a:latin typeface="Tahoma" pitchFamily="34" charset="0"/>
              </a:rPr>
              <a:t>e impedir la apertura de los mismos hasta el momento de su uso, de manera de asegurar que el envase contenga efectivamente el producto elaborado por el titular. La </a:t>
            </a:r>
            <a:r>
              <a:rPr lang="es-AR" sz="2400" dirty="0">
                <a:solidFill>
                  <a:srgbClr val="CC0000"/>
                </a:solidFill>
                <a:latin typeface="Tahoma" pitchFamily="34" charset="0"/>
              </a:rPr>
              <a:t>alteración</a:t>
            </a:r>
            <a:r>
              <a:rPr lang="es-AR" sz="2400" dirty="0">
                <a:latin typeface="Tahoma" pitchFamily="34" charset="0"/>
              </a:rPr>
              <a:t> del sistema de seguridad del envase hará que el </a:t>
            </a:r>
            <a:r>
              <a:rPr lang="es-AR" sz="2400" dirty="0">
                <a:solidFill>
                  <a:srgbClr val="CC0000"/>
                </a:solidFill>
                <a:latin typeface="Tahoma" pitchFamily="34" charset="0"/>
              </a:rPr>
              <a:t>producto</a:t>
            </a:r>
            <a:r>
              <a:rPr lang="es-AR" sz="2400" dirty="0">
                <a:latin typeface="Tahoma" pitchFamily="34" charset="0"/>
              </a:rPr>
              <a:t> sea considerado como</a:t>
            </a:r>
            <a:r>
              <a:rPr lang="es-AR" sz="2400" dirty="0">
                <a:solidFill>
                  <a:srgbClr val="CC0000"/>
                </a:solidFill>
                <a:latin typeface="Tahoma" pitchFamily="34" charset="0"/>
              </a:rPr>
              <a:t> adulterado</a:t>
            </a:r>
            <a:r>
              <a:rPr lang="es-AR" sz="2400" dirty="0">
                <a:latin typeface="Tahoma" pitchFamily="34" charset="0"/>
              </a:rPr>
              <a:t> y dará lugar a la adopción de todas aquellas medidas preventivas y/o  de índole administrativa a que hubiere lugar, de conformidad con la normativa aplicable, sin perjuicio de las demás acciones  que pudieran corresponder. </a:t>
            </a:r>
            <a:endParaRPr lang="es-AR" altLang="es-ES" sz="2400" b="1" dirty="0">
              <a:solidFill>
                <a:srgbClr val="3399FF"/>
              </a:solidFill>
              <a:latin typeface="Tahoma" pitchFamily="34" charset="0"/>
            </a:endParaRPr>
          </a:p>
        </p:txBody>
      </p:sp>
      <p:sp>
        <p:nvSpPr>
          <p:cNvPr id="50181" name="1 Rectángulo"/>
          <p:cNvSpPr>
            <a:spLocks noChangeArrowheads="1"/>
          </p:cNvSpPr>
          <p:nvPr/>
        </p:nvSpPr>
        <p:spPr bwMode="auto">
          <a:xfrm>
            <a:off x="466725" y="889000"/>
            <a:ext cx="70516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800" b="1" u="sng">
                <a:solidFill>
                  <a:srgbClr val="0D2B88"/>
                </a:solidFill>
                <a:latin typeface="Tahoma" pitchFamily="34" charset="0"/>
              </a:rPr>
              <a:t>Disposición 1831/2012</a:t>
            </a:r>
          </a:p>
          <a:p>
            <a:r>
              <a:rPr lang="es-AR" sz="2800" b="1" u="sng">
                <a:solidFill>
                  <a:srgbClr val="0D2B88"/>
                </a:solidFill>
                <a:latin typeface="Tahoma" pitchFamily="34" charset="0"/>
              </a:rPr>
              <a:t>Art. 11.</a:t>
            </a:r>
          </a:p>
          <a:p>
            <a:endParaRPr lang="es-AR" sz="2800" b="1" u="sng">
              <a:solidFill>
                <a:srgbClr val="0D2B88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93700" y="0"/>
            <a:ext cx="8750300" cy="6089650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2227" name="1 Título"/>
          <p:cNvSpPr>
            <a:spLocks/>
          </p:cNvSpPr>
          <p:nvPr/>
        </p:nvSpPr>
        <p:spPr bwMode="auto">
          <a:xfrm>
            <a:off x="430213" y="1250950"/>
            <a:ext cx="89693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" altLang="es-ES" sz="44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s-ES" altLang="es-ES" sz="4400" b="1">
                <a:solidFill>
                  <a:schemeClr val="bg1"/>
                </a:solidFill>
                <a:latin typeface="Calibri" pitchFamily="34" charset="0"/>
              </a:rPr>
            </a:br>
            <a:r>
              <a:rPr lang="es-ES" altLang="es-ES" sz="66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s-ES" altLang="es-ES" sz="6600" b="1">
                <a:solidFill>
                  <a:schemeClr val="bg1"/>
                </a:solidFill>
                <a:latin typeface="Calibri" pitchFamily="34" charset="0"/>
              </a:rPr>
            </a:br>
            <a:endParaRPr lang="es-ES" altLang="es-ES" sz="6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2228" name="2 Marcador de contenido"/>
          <p:cNvSpPr>
            <a:spLocks/>
          </p:cNvSpPr>
          <p:nvPr/>
        </p:nvSpPr>
        <p:spPr bwMode="auto">
          <a:xfrm>
            <a:off x="0" y="2511425"/>
            <a:ext cx="91440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es-AR" altLang="es-ES" sz="6600" b="1">
                <a:solidFill>
                  <a:schemeClr val="bg1"/>
                </a:solidFill>
              </a:rPr>
              <a:t>Envases II:</a:t>
            </a:r>
          </a:p>
          <a:p>
            <a:pPr marL="342900" indent="-342900" algn="ctr"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es-AR" altLang="es-ES" sz="6600" b="1">
                <a:solidFill>
                  <a:schemeClr val="bg1"/>
                </a:solidFill>
              </a:rPr>
              <a:t>Artes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s-ES" altLang="es-ES" sz="6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5 CuadroTexto"/>
          <p:cNvSpPr txBox="1">
            <a:spLocks noChangeArrowheads="1"/>
          </p:cNvSpPr>
          <p:nvPr/>
        </p:nvSpPr>
        <p:spPr bwMode="auto">
          <a:xfrm>
            <a:off x="1152525" y="989013"/>
            <a:ext cx="802005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s-AR" sz="2400">
                <a:solidFill>
                  <a:srgbClr val="10253F"/>
                </a:solidFill>
                <a:latin typeface="Tahoma" pitchFamily="34" charset="0"/>
              </a:rPr>
              <a:t>Denominados por Nombre Genérico</a:t>
            </a:r>
          </a:p>
          <a:p>
            <a:pPr>
              <a:lnSpc>
                <a:spcPct val="80000"/>
              </a:lnSpc>
            </a:pPr>
            <a:endParaRPr lang="es-AR" sz="2400">
              <a:solidFill>
                <a:srgbClr val="10253F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es-AR" sz="2400">
              <a:solidFill>
                <a:srgbClr val="10253F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s-AR" sz="2400">
                <a:solidFill>
                  <a:srgbClr val="10253F"/>
                </a:solidFill>
                <a:latin typeface="Tahoma" pitchFamily="34" charset="0"/>
              </a:rPr>
              <a:t>Estilo de letra y diseño uniformes</a:t>
            </a:r>
          </a:p>
          <a:p>
            <a:pPr>
              <a:lnSpc>
                <a:spcPct val="80000"/>
              </a:lnSpc>
            </a:pPr>
            <a:endParaRPr lang="es-AR" sz="2400">
              <a:solidFill>
                <a:srgbClr val="10253F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es-AR" sz="2400">
              <a:solidFill>
                <a:srgbClr val="10253F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s-AR" sz="2400">
                <a:solidFill>
                  <a:srgbClr val="10253F"/>
                </a:solidFill>
                <a:latin typeface="Tahoma" pitchFamily="34" charset="0"/>
              </a:rPr>
              <a:t>Los grupos </a:t>
            </a:r>
            <a:r>
              <a:rPr lang="es-AR" sz="2400" b="1">
                <a:solidFill>
                  <a:srgbClr val="10253F"/>
                </a:solidFill>
                <a:latin typeface="Tahoma" pitchFamily="34" charset="0"/>
              </a:rPr>
              <a:t>ATC</a:t>
            </a:r>
            <a:r>
              <a:rPr lang="es-AR" sz="2400">
                <a:solidFill>
                  <a:srgbClr val="10253F"/>
                </a:solidFill>
                <a:latin typeface="Tahoma" pitchFamily="34" charset="0"/>
              </a:rPr>
              <a:t> se diferencian por colores: Uno para cada sistema del cuerpo sobre el cual actúa el medicamento</a:t>
            </a:r>
          </a:p>
        </p:txBody>
      </p:sp>
      <p:sp>
        <p:nvSpPr>
          <p:cNvPr id="53251" name="Oval 11"/>
          <p:cNvSpPr>
            <a:spLocks noChangeArrowheads="1"/>
          </p:cNvSpPr>
          <p:nvPr/>
        </p:nvSpPr>
        <p:spPr bwMode="auto">
          <a:xfrm>
            <a:off x="425450" y="882650"/>
            <a:ext cx="671513" cy="671513"/>
          </a:xfrm>
          <a:prstGeom prst="ellipse">
            <a:avLst/>
          </a:prstGeom>
          <a:solidFill>
            <a:srgbClr val="0D2B8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s-ES">
              <a:ea typeface="MS PGothic"/>
              <a:cs typeface="MS PGothic"/>
            </a:endParaRPr>
          </a:p>
        </p:txBody>
      </p:sp>
      <p:sp>
        <p:nvSpPr>
          <p:cNvPr id="53252" name="Text Box 17"/>
          <p:cNvSpPr txBox="1">
            <a:spLocks noChangeArrowheads="1"/>
          </p:cNvSpPr>
          <p:nvPr/>
        </p:nvSpPr>
        <p:spPr bwMode="auto">
          <a:xfrm>
            <a:off x="519113" y="887413"/>
            <a:ext cx="428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3200">
                <a:solidFill>
                  <a:schemeClr val="bg1"/>
                </a:solidFill>
                <a:latin typeface="Tahoma" pitchFamily="34" charset="0"/>
                <a:ea typeface="MS PGothic"/>
                <a:cs typeface="MS PGothic"/>
              </a:rPr>
              <a:t>A</a:t>
            </a:r>
            <a:endParaRPr lang="es-ES" altLang="es-ES" sz="3200">
              <a:solidFill>
                <a:schemeClr val="bg1"/>
              </a:solidFill>
              <a:latin typeface="Tahoma" pitchFamily="34" charset="0"/>
              <a:ea typeface="MS PGothic"/>
              <a:cs typeface="MS PGothic"/>
            </a:endParaRPr>
          </a:p>
        </p:txBody>
      </p:sp>
      <p:sp>
        <p:nvSpPr>
          <p:cNvPr id="53253" name="Oval 11"/>
          <p:cNvSpPr>
            <a:spLocks noChangeArrowheads="1"/>
          </p:cNvSpPr>
          <p:nvPr/>
        </p:nvSpPr>
        <p:spPr bwMode="auto">
          <a:xfrm>
            <a:off x="411163" y="1736725"/>
            <a:ext cx="671512" cy="671513"/>
          </a:xfrm>
          <a:prstGeom prst="ellipse">
            <a:avLst/>
          </a:prstGeom>
          <a:solidFill>
            <a:srgbClr val="0D2B8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s-ES">
              <a:ea typeface="MS PGothic"/>
              <a:cs typeface="MS PGothic"/>
            </a:endParaRPr>
          </a:p>
        </p:txBody>
      </p:sp>
      <p:sp>
        <p:nvSpPr>
          <p:cNvPr id="53254" name="Text Box 17"/>
          <p:cNvSpPr txBox="1">
            <a:spLocks noChangeArrowheads="1"/>
          </p:cNvSpPr>
          <p:nvPr/>
        </p:nvSpPr>
        <p:spPr bwMode="auto">
          <a:xfrm>
            <a:off x="519113" y="1768475"/>
            <a:ext cx="423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3200">
                <a:solidFill>
                  <a:schemeClr val="bg1"/>
                </a:solidFill>
                <a:latin typeface="Tahoma" pitchFamily="34" charset="0"/>
                <a:ea typeface="MS PGothic"/>
                <a:cs typeface="MS PGothic"/>
              </a:rPr>
              <a:t>B</a:t>
            </a:r>
            <a:endParaRPr lang="es-ES" altLang="es-ES" sz="3200">
              <a:solidFill>
                <a:schemeClr val="bg1"/>
              </a:solidFill>
              <a:latin typeface="Tahoma" pitchFamily="34" charset="0"/>
              <a:ea typeface="MS PGothic"/>
              <a:cs typeface="MS PGothic"/>
            </a:endParaRPr>
          </a:p>
        </p:txBody>
      </p:sp>
      <p:sp>
        <p:nvSpPr>
          <p:cNvPr id="53255" name="Oval 11"/>
          <p:cNvSpPr>
            <a:spLocks noChangeArrowheads="1"/>
          </p:cNvSpPr>
          <p:nvPr/>
        </p:nvSpPr>
        <p:spPr bwMode="auto">
          <a:xfrm>
            <a:off x="425450" y="2697163"/>
            <a:ext cx="671513" cy="671512"/>
          </a:xfrm>
          <a:prstGeom prst="ellipse">
            <a:avLst/>
          </a:prstGeom>
          <a:solidFill>
            <a:srgbClr val="0D2B8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s-ES">
              <a:ea typeface="MS PGothic"/>
              <a:cs typeface="MS PGothic"/>
            </a:endParaRPr>
          </a:p>
        </p:txBody>
      </p:sp>
      <p:sp>
        <p:nvSpPr>
          <p:cNvPr id="53256" name="Text Box 17"/>
          <p:cNvSpPr txBox="1">
            <a:spLocks noChangeArrowheads="1"/>
          </p:cNvSpPr>
          <p:nvPr/>
        </p:nvSpPr>
        <p:spPr bwMode="auto">
          <a:xfrm>
            <a:off x="519113" y="2727325"/>
            <a:ext cx="428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3200">
                <a:solidFill>
                  <a:schemeClr val="bg1"/>
                </a:solidFill>
                <a:latin typeface="Tahoma" pitchFamily="34" charset="0"/>
                <a:ea typeface="MS PGothic"/>
                <a:cs typeface="MS PGothic"/>
              </a:rPr>
              <a:t>C</a:t>
            </a:r>
            <a:endParaRPr lang="es-ES" altLang="es-ES" sz="3200">
              <a:solidFill>
                <a:schemeClr val="bg1"/>
              </a:solidFill>
              <a:latin typeface="Tahoma" pitchFamily="34" charset="0"/>
              <a:ea typeface="MS PGothic"/>
              <a:cs typeface="MS PGothic"/>
            </a:endParaRPr>
          </a:p>
        </p:txBody>
      </p:sp>
      <p:pic>
        <p:nvPicPr>
          <p:cNvPr id="53257" name="Picture 10" descr="COLORES DE MEDICAMENT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0075" y="3571875"/>
            <a:ext cx="3590925" cy="286861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0177" name="1 Título"/>
          <p:cNvSpPr txBox="1">
            <a:spLocks/>
          </p:cNvSpPr>
          <p:nvPr/>
        </p:nvSpPr>
        <p:spPr bwMode="auto">
          <a:xfrm>
            <a:off x="438150" y="50800"/>
            <a:ext cx="86106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AR" altLang="es-ES" sz="2800">
                <a:solidFill>
                  <a:srgbClr val="669900"/>
                </a:solidFill>
                <a:latin typeface="Tahoma" pitchFamily="34" charset="0"/>
              </a:rPr>
              <a:t>ENVASES II: Artes</a:t>
            </a:r>
            <a:endParaRPr lang="es-ES" altLang="es-ES" sz="2800">
              <a:solidFill>
                <a:srgbClr val="669900"/>
              </a:solidFill>
              <a:latin typeface="Tahoma" pitchFamily="34" charset="0"/>
            </a:endParaRPr>
          </a:p>
          <a:p>
            <a:pPr eaLnBrk="0" hangingPunct="0">
              <a:defRPr/>
            </a:pPr>
            <a:endParaRPr lang="en-US" altLang="es-ES" sz="2800">
              <a:solidFill>
                <a:srgbClr val="6699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Título"/>
          <p:cNvSpPr txBox="1">
            <a:spLocks/>
          </p:cNvSpPr>
          <p:nvPr/>
        </p:nvSpPr>
        <p:spPr bwMode="auto">
          <a:xfrm>
            <a:off x="444500" y="63500"/>
            <a:ext cx="86741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s-AR" altLang="es-ES" sz="2800">
                <a:solidFill>
                  <a:srgbClr val="669900"/>
                </a:solidFill>
                <a:latin typeface="Tahoma" pitchFamily="34" charset="0"/>
              </a:rPr>
              <a:t>ENVASES II: Artes</a:t>
            </a:r>
            <a:endParaRPr lang="es-ES" altLang="es-ES" sz="2800">
              <a:solidFill>
                <a:srgbClr val="669900"/>
              </a:solidFill>
              <a:latin typeface="Tahoma" pitchFamily="34" charset="0"/>
            </a:endParaRPr>
          </a:p>
          <a:p>
            <a:pPr>
              <a:defRPr/>
            </a:pPr>
            <a:endParaRPr lang="en-US" altLang="es-ES" sz="2800">
              <a:solidFill>
                <a:srgbClr val="669900"/>
              </a:solidFill>
              <a:latin typeface="Tahoma" pitchFamily="34" charset="0"/>
            </a:endParaRPr>
          </a:p>
        </p:txBody>
      </p:sp>
      <p:sp>
        <p:nvSpPr>
          <p:cNvPr id="57347" name="1 Título"/>
          <p:cNvSpPr>
            <a:spLocks/>
          </p:cNvSpPr>
          <p:nvPr/>
        </p:nvSpPr>
        <p:spPr bwMode="auto">
          <a:xfrm>
            <a:off x="622300" y="787400"/>
            <a:ext cx="8229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endParaRPr lang="es-ES" altLang="es-ES" sz="2400" b="1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863" y="2049044"/>
            <a:ext cx="3741737" cy="257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9324" y="1984374"/>
            <a:ext cx="3922153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Título"/>
          <p:cNvSpPr txBox="1">
            <a:spLocks/>
          </p:cNvSpPr>
          <p:nvPr/>
        </p:nvSpPr>
        <p:spPr bwMode="auto">
          <a:xfrm>
            <a:off x="419100" y="63500"/>
            <a:ext cx="86868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AR" altLang="es-ES" sz="2800">
                <a:solidFill>
                  <a:srgbClr val="669900"/>
                </a:solidFill>
                <a:latin typeface="Tahoma" pitchFamily="34" charset="0"/>
              </a:rPr>
              <a:t>ENVASES II: Artes</a:t>
            </a:r>
            <a:endParaRPr lang="en-US" altLang="es-ES" sz="2800">
              <a:solidFill>
                <a:srgbClr val="669900"/>
              </a:solidFill>
              <a:latin typeface="Tahoma" pitchFamily="34" charset="0"/>
            </a:endParaRPr>
          </a:p>
        </p:txBody>
      </p:sp>
      <p:sp>
        <p:nvSpPr>
          <p:cNvPr id="59395" name="1 Título"/>
          <p:cNvSpPr>
            <a:spLocks/>
          </p:cNvSpPr>
          <p:nvPr/>
        </p:nvSpPr>
        <p:spPr bwMode="auto">
          <a:xfrm>
            <a:off x="584200" y="825500"/>
            <a:ext cx="8229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endParaRPr lang="es-ES" altLang="es-ES" sz="2400" b="1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65363"/>
            <a:ext cx="5255836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5400" cap="rnd" cmpd="sng" algn="ctr">
          <a:solidFill>
            <a:srgbClr val="99CCFF"/>
          </a:solidFill>
          <a:prstDash val="sysDot"/>
          <a:round/>
          <a:headEnd type="none" w="med" len="med"/>
          <a:tailEnd type="none" w="med" len="med"/>
        </a:ln>
        <a:effectLst>
          <a:outerShdw dist="20000" dir="5400000" rotWithShape="0">
            <a:srgbClr val="808080">
              <a:alpha val="37999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A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5400" cap="rnd" cmpd="sng" algn="ctr">
          <a:solidFill>
            <a:srgbClr val="99CCFF"/>
          </a:solidFill>
          <a:prstDash val="sysDot"/>
          <a:round/>
          <a:headEnd type="none" w="med" len="med"/>
          <a:tailEnd type="none" w="med" len="med"/>
        </a:ln>
        <a:effectLst>
          <a:outerShdw dist="20000" dir="5400000" rotWithShape="0">
            <a:srgbClr val="808080">
              <a:alpha val="37999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A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5400" cap="rnd" cmpd="sng" algn="ctr">
          <a:solidFill>
            <a:srgbClr val="99CCFF"/>
          </a:solidFill>
          <a:prstDash val="sysDot"/>
          <a:round/>
          <a:headEnd type="none" w="med" len="med"/>
          <a:tailEnd type="none" w="med" len="med"/>
        </a:ln>
        <a:effectLst>
          <a:outerShdw dist="20000" dir="5400000" rotWithShape="0">
            <a:srgbClr val="808080">
              <a:alpha val="37999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A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5400" cap="rnd" cmpd="sng" algn="ctr">
          <a:solidFill>
            <a:srgbClr val="99CCFF"/>
          </a:solidFill>
          <a:prstDash val="sysDot"/>
          <a:round/>
          <a:headEnd type="none" w="med" len="med"/>
          <a:tailEnd type="none" w="med" len="med"/>
        </a:ln>
        <a:effectLst>
          <a:outerShdw dist="20000" dir="5400000" rotWithShape="0">
            <a:srgbClr val="808080">
              <a:alpha val="37999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A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5400" cap="rnd" cmpd="sng" algn="ctr">
          <a:solidFill>
            <a:srgbClr val="99CCFF"/>
          </a:solidFill>
          <a:prstDash val="sysDot"/>
          <a:round/>
          <a:headEnd type="none" w="med" len="med"/>
          <a:tailEnd type="none" w="med" len="med"/>
        </a:ln>
        <a:effectLst>
          <a:outerShdw dist="20000" dir="5400000" rotWithShape="0">
            <a:srgbClr val="808080">
              <a:alpha val="37999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A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5400" cap="rnd" cmpd="sng" algn="ctr">
          <a:solidFill>
            <a:srgbClr val="99CCFF"/>
          </a:solidFill>
          <a:prstDash val="sysDot"/>
          <a:round/>
          <a:headEnd type="none" w="med" len="med"/>
          <a:tailEnd type="none" w="med" len="med"/>
        </a:ln>
        <a:effectLst>
          <a:outerShdw dist="20000" dir="5400000" rotWithShape="0">
            <a:srgbClr val="808080">
              <a:alpha val="37999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A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5400" cap="rnd" cmpd="sng" algn="ctr">
          <a:solidFill>
            <a:srgbClr val="99CCFF"/>
          </a:solidFill>
          <a:prstDash val="sysDot"/>
          <a:round/>
          <a:headEnd type="none" w="med" len="med"/>
          <a:tailEnd type="none" w="med" len="med"/>
        </a:ln>
        <a:effectLst>
          <a:outerShdw dist="20000" dir="5400000" rotWithShape="0">
            <a:srgbClr val="808080">
              <a:alpha val="37999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A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5400" cap="rnd" cmpd="sng" algn="ctr">
          <a:solidFill>
            <a:srgbClr val="99CCFF"/>
          </a:solidFill>
          <a:prstDash val="sysDot"/>
          <a:round/>
          <a:headEnd type="none" w="med" len="med"/>
          <a:tailEnd type="none" w="med" len="med"/>
        </a:ln>
        <a:effectLst>
          <a:outerShdw dist="20000" dir="5400000" rotWithShape="0">
            <a:srgbClr val="808080">
              <a:alpha val="37999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A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4476</TotalTime>
  <Words>288</Words>
  <Application>Microsoft Office PowerPoint</Application>
  <PresentationFormat>Presentación en pantalla (4:3)</PresentationFormat>
  <Paragraphs>56</Paragraphs>
  <Slides>12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1_Custom Design</vt:lpstr>
      <vt:lpstr>Custom Design</vt:lpstr>
      <vt:lpstr>Tema de Office</vt:lpstr>
      <vt:lpstr>2_Custom Design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jvalle</cp:lastModifiedBy>
  <cp:revision>601</cp:revision>
  <dcterms:created xsi:type="dcterms:W3CDTF">2013-02-01T18:50:03Z</dcterms:created>
  <dcterms:modified xsi:type="dcterms:W3CDTF">2019-03-01T21:03:04Z</dcterms:modified>
</cp:coreProperties>
</file>